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265" r:id="rId3"/>
    <p:sldId id="270" r:id="rId4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1152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781198291659716"/>
          <c:y val="0.22044744221237517"/>
          <c:w val="0.95336512983571808"/>
          <c:h val="0.77677029360967187"/>
        </c:manualLayout>
      </c:layout>
      <c:doughnutChart>
        <c:varyColors val="1"/>
        <c:ser>
          <c:idx val="0"/>
          <c:order val="0"/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A211-4CFD-A3FE-223E4DA78D17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A211-4CFD-A3FE-223E4DA78D17}"/>
              </c:ext>
            </c:extLst>
          </c:dPt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A211-4CFD-A3FE-223E4DA78D17}"/>
              </c:ext>
            </c:extLst>
          </c:dPt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A211-4CFD-A3FE-223E4DA78D17}"/>
              </c:ext>
            </c:extLst>
          </c:dPt>
          <c:dPt>
            <c:idx val="5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A211-4CFD-A3FE-223E4DA78D17}"/>
              </c:ext>
            </c:extLst>
          </c:dPt>
          <c:dPt>
            <c:idx val="6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A211-4CFD-A3FE-223E4DA78D17}"/>
              </c:ext>
            </c:extLst>
          </c:dPt>
          <c:dPt>
            <c:idx val="7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A211-4CFD-A3FE-223E4DA78D17}"/>
              </c:ext>
            </c:extLst>
          </c:dPt>
          <c:dPt>
            <c:idx val="8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A211-4CFD-A3FE-223E4DA78D17}"/>
              </c:ext>
            </c:extLst>
          </c:dPt>
          <c:dPt>
            <c:idx val="9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8-A211-4CFD-A3FE-223E4DA78D17}"/>
              </c:ext>
            </c:extLst>
          </c:dPt>
          <c:cat>
            <c:strRef>
              <c:f>'Graf. Inv'!$B$3:$B$14</c:f>
              <c:strCache>
                <c:ptCount val="10"/>
                <c:pt idx="0">
                  <c:v>EDUCACIÓN, CULTURA Y DEPORTE</c:v>
                </c:pt>
                <c:pt idx="1">
                  <c:v>SALUD Y ASISTENCIA SOCIAL</c:v>
                </c:pt>
                <c:pt idx="2">
                  <c:v>VIVIENDA Y URBANIZACIÓN</c:v>
                </c:pt>
                <c:pt idx="3">
                  <c:v>CARRETERAS, CAMINOS Y PUENTES</c:v>
                </c:pt>
                <c:pt idx="4">
                  <c:v>PROTECCIÓN CIVIL, SEGURIDAD, JUSTICIA Y FINANZAS PÚBLICAS</c:v>
                </c:pt>
                <c:pt idx="5">
                  <c:v>AGUA POTABLE, ALCANTARILLADO Y SANEAMIENTO</c:v>
                </c:pt>
                <c:pt idx="6">
                  <c:v>ELECTRIFICACIÓN</c:v>
                </c:pt>
                <c:pt idx="7">
                  <c:v>DESARROLLO AGROPECUARIO, FORESTAL Y ACUICOLA</c:v>
                </c:pt>
                <c:pt idx="8">
                  <c:v>PROTECCION Y PRESERVACION AMBIENTAL</c:v>
                </c:pt>
                <c:pt idx="9">
                  <c:v>DESARROLLO ECONÓMICO Y TURISTICO</c:v>
                </c:pt>
              </c:strCache>
            </c:strRef>
          </c:cat>
          <c:val>
            <c:numRef>
              <c:f>'Graf. Inv'!$C$3:$C$14</c:f>
              <c:numCache>
                <c:formatCode>0.00</c:formatCode>
                <c:ptCount val="12"/>
                <c:pt idx="0">
                  <c:v>24.710552328372778</c:v>
                </c:pt>
                <c:pt idx="1">
                  <c:v>23.573000046611202</c:v>
                </c:pt>
                <c:pt idx="2">
                  <c:v>16.687084380178202</c:v>
                </c:pt>
                <c:pt idx="3">
                  <c:v>9.5310141749919044</c:v>
                </c:pt>
                <c:pt idx="4">
                  <c:v>7.8051656972112777</c:v>
                </c:pt>
                <c:pt idx="5">
                  <c:v>6.8534876509488427</c:v>
                </c:pt>
                <c:pt idx="6">
                  <c:v>5.0801798688229614</c:v>
                </c:pt>
                <c:pt idx="7">
                  <c:v>2.3829809294598086</c:v>
                </c:pt>
                <c:pt idx="8">
                  <c:v>2.2137992768152799</c:v>
                </c:pt>
                <c:pt idx="9">
                  <c:v>1.1627356465877496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A211-4CFD-A3FE-223E4DA78D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9118094313033927E-2"/>
          <c:y val="1.657345264727815E-2"/>
          <c:w val="0.80963034322428606"/>
          <c:h val="0.94791200596569725"/>
        </c:manualLayout>
      </c:layout>
      <c:doughnutChart>
        <c:varyColors val="1"/>
        <c:ser>
          <c:idx val="0"/>
          <c:order val="0"/>
          <c:cat>
            <c:strRef>
              <c:f>'Graf. Inv'!$B$19:$B$31</c:f>
              <c:strCache>
                <c:ptCount val="10"/>
                <c:pt idx="0">
                  <c:v>SALUD Y ASISTENCIA SOCIAL</c:v>
                </c:pt>
                <c:pt idx="1">
                  <c:v>EDUCACIÓN, CULTURA Y DEPORTE</c:v>
                </c:pt>
                <c:pt idx="2">
                  <c:v>PROTECCIÓN CIVIL, SEGURIDAD, JUSTICIA Y FINANZAS PÚBLICAS</c:v>
                </c:pt>
                <c:pt idx="3">
                  <c:v>CARRETERAS, CAMINOS Y PUENTES</c:v>
                </c:pt>
                <c:pt idx="4">
                  <c:v>VIVIENDA Y URBANIZACIÓN</c:v>
                </c:pt>
                <c:pt idx="5">
                  <c:v>AGUA POTABLE, ALCANTARILLADO Y SANEAMIENTO</c:v>
                </c:pt>
                <c:pt idx="6">
                  <c:v>DESARROLLO ECONÓMICO Y TURISTICO</c:v>
                </c:pt>
                <c:pt idx="7">
                  <c:v>ELECTRIFICACIÓN</c:v>
                </c:pt>
                <c:pt idx="8">
                  <c:v>DESARROLLO AGROPECUARIO, FORESTAL Y ACUICOLA</c:v>
                </c:pt>
                <c:pt idx="9">
                  <c:v>PROTECCION Y PRESERVACION AMBIENTAL</c:v>
                </c:pt>
              </c:strCache>
            </c:strRef>
          </c:cat>
          <c:val>
            <c:numRef>
              <c:f>'Graf. Inv'!$C$19:$C$31</c:f>
              <c:numCache>
                <c:formatCode>0.00</c:formatCode>
                <c:ptCount val="13"/>
                <c:pt idx="0">
                  <c:v>29.035090956077084</c:v>
                </c:pt>
                <c:pt idx="1">
                  <c:v>24.896880094915879</c:v>
                </c:pt>
                <c:pt idx="2">
                  <c:v>12.704323738731397</c:v>
                </c:pt>
                <c:pt idx="3">
                  <c:v>9.92810269653849</c:v>
                </c:pt>
                <c:pt idx="4">
                  <c:v>8.9228584736629095</c:v>
                </c:pt>
                <c:pt idx="5">
                  <c:v>5.8767818102261078</c:v>
                </c:pt>
                <c:pt idx="6">
                  <c:v>3.1102638420959732</c:v>
                </c:pt>
                <c:pt idx="7">
                  <c:v>2.5675098504294298</c:v>
                </c:pt>
                <c:pt idx="8">
                  <c:v>1.8527647877914433</c:v>
                </c:pt>
                <c:pt idx="9">
                  <c:v>1.1054237495313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C93-418D-BAFE-790CAD67C6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image" Target="../media/image17.png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8299F0-A457-7344-879F-CB8E79396792}" type="datetime1">
              <a:rPr lang="es-MX" smtClean="0"/>
              <a:pPr/>
              <a:t>19/10/2021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1A16A0-7D6B-874A-9CF0-125FA9D72DF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65599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AA0152-9AF3-1441-989D-163A2E2FBA37}" type="datetime1">
              <a:rPr lang="es-MX" smtClean="0"/>
              <a:pPr/>
              <a:t>19/10/2021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62E42-CEBF-7843-A56C-B3329424E56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71702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29" name="Picture Placeholder 1"/>
          <p:cNvSpPr>
            <a:spLocks noGrp="1" noTextEdit="1"/>
          </p:cNvSpPr>
          <p:nvPr>
            <p:ph type="pic" sz="quarter" idx="13"/>
          </p:nvPr>
        </p:nvSpPr>
        <p:spPr>
          <a:xfrm>
            <a:off x="5102151" y="2139068"/>
            <a:ext cx="3341563" cy="2813309"/>
          </a:xfrm>
        </p:spPr>
      </p:sp>
      <p:sp>
        <p:nvSpPr>
          <p:cNvPr id="30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32186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474062"/>
            <a:ext cx="5063310" cy="4790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pic>
        <p:nvPicPr>
          <p:cNvPr id="9" name="Imagen 8" descr="romb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6412" y="6356350"/>
            <a:ext cx="304800" cy="304800"/>
          </a:xfrm>
          <a:prstGeom prst="rect">
            <a:avLst/>
          </a:prstGeom>
        </p:spPr>
      </p:pic>
      <p:pic>
        <p:nvPicPr>
          <p:cNvPr id="8" name="Imagen 7" descr="lateral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52129"/>
            <a:ext cx="383191" cy="1928726"/>
          </a:xfrm>
          <a:prstGeom prst="rect">
            <a:avLst/>
          </a:prstGeom>
        </p:spPr>
      </p:pic>
      <p:sp>
        <p:nvSpPr>
          <p:cNvPr id="15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3F8E0748-92D7-4AE4-95E3-44058C9A9278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760720" y="153675"/>
            <a:ext cx="3189463" cy="802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723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3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12" Type="http://schemas.openxmlformats.org/officeDocument/2006/relationships/image" Target="../media/image14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6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9.png"/><Relationship Id="rId7" Type="http://schemas.openxmlformats.org/officeDocument/2006/relationships/image" Target="../media/image8.png"/><Relationship Id="rId12" Type="http://schemas.openxmlformats.org/officeDocument/2006/relationships/image" Target="../media/image10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11" Type="http://schemas.openxmlformats.org/officeDocument/2006/relationships/image" Target="../media/image7.png"/><Relationship Id="rId5" Type="http://schemas.openxmlformats.org/officeDocument/2006/relationships/image" Target="../media/image5.png"/><Relationship Id="rId10" Type="http://schemas.openxmlformats.org/officeDocument/2006/relationships/image" Target="../media/image14.png"/><Relationship Id="rId4" Type="http://schemas.openxmlformats.org/officeDocument/2006/relationships/image" Target="../media/image12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47 Gráfico">
            <a:extLst>
              <a:ext uri="{FF2B5EF4-FFF2-40B4-BE49-F238E27FC236}">
                <a16:creationId xmlns:a16="http://schemas.microsoft.com/office/drawing/2014/main" xmlns="" id="{00000000-0008-0000-0000-000018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3321423"/>
              </p:ext>
            </p:extLst>
          </p:nvPr>
        </p:nvGraphicFramePr>
        <p:xfrm>
          <a:off x="1763537" y="234381"/>
          <a:ext cx="9108000" cy="651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91949"/>
            <a:ext cx="5063310" cy="732649"/>
          </a:xfrm>
        </p:spPr>
        <p:txBody>
          <a:bodyPr>
            <a:noAutofit/>
          </a:bodyPr>
          <a:lstStyle/>
          <a:p>
            <a:r>
              <a:rPr lang="es-MX" dirty="0"/>
              <a:t>ORIENTACIÓN DE LA INVERSIÓN PÚBLICA AUTORIZADA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B78B4-448C-A743-A85C-EC0F5416DCE4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6" name="34 Marcador de texto"/>
          <p:cNvSpPr txBox="1">
            <a:spLocks/>
          </p:cNvSpPr>
          <p:nvPr/>
        </p:nvSpPr>
        <p:spPr>
          <a:xfrm>
            <a:off x="861924" y="1040004"/>
            <a:ext cx="5540355" cy="5222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MX" sz="2400" noProof="0" dirty="0">
                <a:solidFill>
                  <a:schemeClr val="bg1">
                    <a:lumMod val="50000"/>
                  </a:schemeClr>
                </a:solidFill>
              </a:rPr>
              <a:t>Durante  </a:t>
            </a:r>
            <a:r>
              <a:rPr lang="es-MX" sz="2400" dirty="0">
                <a:solidFill>
                  <a:schemeClr val="bg1">
                    <a:lumMod val="50000"/>
                  </a:schemeClr>
                </a:solidFill>
              </a:rPr>
              <a:t>e</a:t>
            </a:r>
            <a:r>
              <a:rPr lang="es-MX" sz="2400" noProof="0" dirty="0" smtClean="0">
                <a:solidFill>
                  <a:schemeClr val="bg1">
                    <a:lumMod val="50000"/>
                  </a:schemeClr>
                </a:solidFill>
              </a:rPr>
              <a:t>l  </a:t>
            </a:r>
            <a:r>
              <a:rPr lang="es-MX" sz="2400" dirty="0">
                <a:solidFill>
                  <a:schemeClr val="bg1">
                    <a:lumMod val="50000"/>
                  </a:schemeClr>
                </a:solidFill>
              </a:rPr>
              <a:t>3er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lang="es-MX" sz="2400" dirty="0">
                <a:solidFill>
                  <a:schemeClr val="bg1">
                    <a:lumMod val="50000"/>
                  </a:schemeClr>
                </a:solidFill>
              </a:rPr>
              <a:t>Trimestre 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2021</a:t>
            </a:r>
          </a:p>
        </p:txBody>
      </p:sp>
      <p:sp>
        <p:nvSpPr>
          <p:cNvPr id="9" name="8 Elipse"/>
          <p:cNvSpPr/>
          <p:nvPr/>
        </p:nvSpPr>
        <p:spPr>
          <a:xfrm>
            <a:off x="3987644" y="1677696"/>
            <a:ext cx="5076000" cy="5049223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Elipse"/>
          <p:cNvSpPr/>
          <p:nvPr/>
        </p:nvSpPr>
        <p:spPr>
          <a:xfrm>
            <a:off x="4625564" y="2302971"/>
            <a:ext cx="3836160" cy="3831343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1" name="118 Imagen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208" t="11852" r="4971" b="15062"/>
          <a:stretch>
            <a:fillRect/>
          </a:stretch>
        </p:blipFill>
        <p:spPr bwMode="auto">
          <a:xfrm>
            <a:off x="4716984" y="2895791"/>
            <a:ext cx="3676641" cy="228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84 Imagen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289" y="4689468"/>
            <a:ext cx="476768" cy="476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82 Imagen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51687" y="2604878"/>
            <a:ext cx="481860" cy="481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87 Imagen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72266" y="5350320"/>
            <a:ext cx="502147" cy="502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86 Imagen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14896" y="2215765"/>
            <a:ext cx="459853" cy="510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90 Imagen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40260" y="1898091"/>
            <a:ext cx="317674" cy="317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83 Imagen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191178" y="2044740"/>
            <a:ext cx="459853" cy="459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89 Imagen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302073" y="1739791"/>
            <a:ext cx="262897" cy="262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88 Imagen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230524" y="5929571"/>
            <a:ext cx="550645" cy="550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91 Imagen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116218" y="3627381"/>
            <a:ext cx="492904" cy="476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adroTexto 19"/>
          <p:cNvSpPr txBox="1"/>
          <p:nvPr/>
        </p:nvSpPr>
        <p:spPr>
          <a:xfrm>
            <a:off x="376726" y="6547392"/>
            <a:ext cx="2365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/>
              <a:t>Fecha de corte de la información: 18/10/2021</a:t>
            </a:r>
          </a:p>
          <a:p>
            <a:endParaRPr lang="es-MX" sz="900" dirty="0"/>
          </a:p>
        </p:txBody>
      </p:sp>
      <p:sp>
        <p:nvSpPr>
          <p:cNvPr id="21" name="CuadroTexto 20"/>
          <p:cNvSpPr txBox="1"/>
          <p:nvPr/>
        </p:nvSpPr>
        <p:spPr>
          <a:xfrm>
            <a:off x="3387619" y="1400903"/>
            <a:ext cx="488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%</a:t>
            </a:r>
            <a:endParaRPr lang="es-MX" b="1" dirty="0"/>
          </a:p>
        </p:txBody>
      </p:sp>
      <p:pic>
        <p:nvPicPr>
          <p:cNvPr id="27" name="112 Imagen">
            <a:extLst>
              <a:ext uri="{FF2B5EF4-FFF2-40B4-BE49-F238E27FC236}">
                <a16:creationId xmlns:a16="http://schemas.microsoft.com/office/drawing/2014/main" xmlns="" id="{F62F590D-1A71-473E-86A9-61BA3F25719F}"/>
              </a:ext>
            </a:extLst>
          </p:cNvPr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078388" y="1778469"/>
            <a:ext cx="240074" cy="26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B8395AA1-7F98-4C4B-A947-A779A486A15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59308" y="1739790"/>
            <a:ext cx="3510402" cy="4722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298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" name="49 Gráfico">
            <a:extLst>
              <a:ext uri="{FF2B5EF4-FFF2-40B4-BE49-F238E27FC236}">
                <a16:creationId xmlns:a16="http://schemas.microsoft.com/office/drawing/2014/main" xmlns="" id="{00000000-0008-0000-0000-000019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8612599"/>
              </p:ext>
            </p:extLst>
          </p:nvPr>
        </p:nvGraphicFramePr>
        <p:xfrm>
          <a:off x="3397389" y="1490662"/>
          <a:ext cx="6372000" cy="543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91950"/>
            <a:ext cx="5063310" cy="895838"/>
          </a:xfrm>
        </p:spPr>
        <p:txBody>
          <a:bodyPr>
            <a:noAutofit/>
          </a:bodyPr>
          <a:lstStyle/>
          <a:p>
            <a:r>
              <a:rPr lang="es-MX" dirty="0"/>
              <a:t>ORIENTACIÓN DE LA INVERSIÓN PÚBLICA AUTORIZADA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B78B4-448C-A743-A85C-EC0F5416DCE4}" type="slidenum">
              <a:rPr lang="es-ES" smtClean="0"/>
              <a:pPr/>
              <a:t>2</a:t>
            </a:fld>
            <a:endParaRPr lang="es-ES" dirty="0"/>
          </a:p>
        </p:txBody>
      </p:sp>
      <p:sp>
        <p:nvSpPr>
          <p:cNvPr id="6" name="34 Marcador de texto"/>
          <p:cNvSpPr txBox="1">
            <a:spLocks/>
          </p:cNvSpPr>
          <p:nvPr/>
        </p:nvSpPr>
        <p:spPr>
          <a:xfrm>
            <a:off x="938146" y="1068231"/>
            <a:ext cx="4558483" cy="5222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MX" sz="2400" dirty="0">
                <a:solidFill>
                  <a:schemeClr val="bg1">
                    <a:lumMod val="50000"/>
                  </a:schemeClr>
                </a:solidFill>
              </a:rPr>
              <a:t>Acumulado al 3er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lang="es-MX" sz="2400" dirty="0">
                <a:solidFill>
                  <a:schemeClr val="bg1">
                    <a:lumMod val="50000"/>
                  </a:schemeClr>
                </a:solidFill>
              </a:rPr>
              <a:t>Trimestre 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2021</a:t>
            </a:r>
          </a:p>
        </p:txBody>
      </p:sp>
      <p:sp>
        <p:nvSpPr>
          <p:cNvPr id="9" name="8 Elipse"/>
          <p:cNvSpPr/>
          <p:nvPr/>
        </p:nvSpPr>
        <p:spPr>
          <a:xfrm>
            <a:off x="3987644" y="1567188"/>
            <a:ext cx="5148000" cy="5159731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Elipse"/>
          <p:cNvSpPr/>
          <p:nvPr/>
        </p:nvSpPr>
        <p:spPr>
          <a:xfrm>
            <a:off x="4557465" y="2152208"/>
            <a:ext cx="3960000" cy="3960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1" name="118 Imagen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208" t="11852" r="4971" b="15062"/>
          <a:stretch>
            <a:fillRect/>
          </a:stretch>
        </p:blipFill>
        <p:spPr bwMode="auto">
          <a:xfrm>
            <a:off x="4671736" y="2895791"/>
            <a:ext cx="3676641" cy="228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84 Imagen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46904" y="4241183"/>
            <a:ext cx="447600" cy="44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82 Imagen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0171072" flipH="1" flipV="1">
            <a:off x="4794016" y="2211503"/>
            <a:ext cx="435303" cy="435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87 Imagen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09197" y="2446333"/>
            <a:ext cx="521963" cy="52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86 Imagen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308134" y="5957000"/>
            <a:ext cx="521963" cy="440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90 Imagen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0800000" flipV="1">
            <a:off x="6108498" y="1649745"/>
            <a:ext cx="228324" cy="22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83 Imagen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763921" y="1708862"/>
            <a:ext cx="301978" cy="301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89 Imagen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358323" y="1857508"/>
            <a:ext cx="405597" cy="405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88 Imagen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149181" y="3047912"/>
            <a:ext cx="522287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112 Imagen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375288" y="1608941"/>
            <a:ext cx="240074" cy="26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91 Imagen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717493" y="5539740"/>
            <a:ext cx="479380" cy="479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adroTexto 19"/>
          <p:cNvSpPr txBox="1"/>
          <p:nvPr/>
        </p:nvSpPr>
        <p:spPr>
          <a:xfrm>
            <a:off x="353998" y="6455918"/>
            <a:ext cx="23659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/>
              <a:t>Fecha de corte de la información: 18/10/2021</a:t>
            </a:r>
            <a:endParaRPr lang="es-MX" sz="900" dirty="0"/>
          </a:p>
        </p:txBody>
      </p:sp>
      <p:sp>
        <p:nvSpPr>
          <p:cNvPr id="21" name="CuadroTexto 20"/>
          <p:cNvSpPr txBox="1"/>
          <p:nvPr/>
        </p:nvSpPr>
        <p:spPr>
          <a:xfrm>
            <a:off x="3451443" y="1447224"/>
            <a:ext cx="330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%</a:t>
            </a:r>
            <a:endParaRPr lang="es-MX" b="1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3BD55CBD-A581-4656-9015-9E715AB03DB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98712" y="1796704"/>
            <a:ext cx="3478867" cy="4633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228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91950"/>
            <a:ext cx="5063310" cy="817107"/>
          </a:xfrm>
        </p:spPr>
        <p:txBody>
          <a:bodyPr>
            <a:noAutofit/>
          </a:bodyPr>
          <a:lstStyle/>
          <a:p>
            <a:r>
              <a:rPr lang="es-MX" dirty="0"/>
              <a:t>ORIENTACIÓN DE LA INVERSIÓN PÚBLICA AUTORIZADA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B78B4-448C-A743-A85C-EC0F5416DCE4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6" name="34 Marcador de texto"/>
          <p:cNvSpPr txBox="1">
            <a:spLocks/>
          </p:cNvSpPr>
          <p:nvPr/>
        </p:nvSpPr>
        <p:spPr>
          <a:xfrm>
            <a:off x="861924" y="1009057"/>
            <a:ext cx="7772400" cy="5222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MX" sz="2400" dirty="0">
                <a:solidFill>
                  <a:schemeClr val="bg1">
                    <a:lumMod val="50000"/>
                  </a:schemeClr>
                </a:solidFill>
              </a:rPr>
              <a:t>Histórico al 3er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lang="es-MX" sz="2400" dirty="0">
                <a:solidFill>
                  <a:schemeClr val="bg1">
                    <a:lumMod val="50000"/>
                  </a:schemeClr>
                </a:solidFill>
              </a:rPr>
              <a:t>Trimestre 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2021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016606" y="6470842"/>
            <a:ext cx="23659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/>
              <a:t>Fecha de corte de la información: 18/10/2021</a:t>
            </a:r>
          </a:p>
        </p:txBody>
      </p:sp>
      <p:graphicFrame>
        <p:nvGraphicFramePr>
          <p:cNvPr id="18" name="Tab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8139798"/>
              </p:ext>
            </p:extLst>
          </p:nvPr>
        </p:nvGraphicFramePr>
        <p:xfrm>
          <a:off x="1283419" y="1600200"/>
          <a:ext cx="6577161" cy="4525963"/>
        </p:xfrm>
        <a:graphic>
          <a:graphicData uri="http://schemas.openxmlformats.org/drawingml/2006/table">
            <a:tbl>
              <a:tblPr/>
              <a:tblGrid>
                <a:gridCol w="475916"/>
                <a:gridCol w="2246324"/>
                <a:gridCol w="770984"/>
                <a:gridCol w="675801"/>
                <a:gridCol w="694838"/>
                <a:gridCol w="732911"/>
                <a:gridCol w="980387"/>
              </a:tblGrid>
              <a:tr h="48543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CONCEPTO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1er Trimestre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2do Trimestre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3er Trimestre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4to Trimestre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ACUMULADO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</a:tr>
              <a:tr h="36407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64076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SALUD Y ASISTENCIA SOCIAL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70.61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23.57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29.04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4076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EDUCACIÓN, CULTURA Y DEPORTE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34.79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24.71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24.90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404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AGUA POTABLE, ALCANTARILLADO Y SANEAMIENTO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7.48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4076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VIVIENDA Y URBANIZACIÓN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16.69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8.92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404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PROTECCIÓN CIVIL, SEGURIDAD, JUSTICIA Y FINANZAS PÚBLICAS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23.71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12.70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4076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CARRETERAS, CAMINOS Y PUENTES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9.93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4076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DESARROLLO AGROPECUARIO, FORESTAL Y ACUICOLA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4076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PROTECCION Y PRESERVACION AMBIENTAL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555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DESARROLLO ECONÓMICO Y TURISTICO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6.47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8353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ELECTRIFICACION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9" name="90 Imagen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D761FC4E-54C6-4F8A-9FC5-09473CACE124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6129" y="4853452"/>
            <a:ext cx="223389" cy="24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88 Imagen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B072F875-0E3F-48D9-996F-DE7E1047F8C5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63427" y="3646172"/>
            <a:ext cx="241388" cy="24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84 Imagen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6FBBFB61-09E4-403F-95F5-70156D40C22C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75018" y="4437953"/>
            <a:ext cx="241388" cy="24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82 Imagen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6858CFA7-EA43-45B3-8F45-D7D33E00C935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67130" y="3236061"/>
            <a:ext cx="241388" cy="24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86 Imagen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A8247C3E-1874-4D8E-838B-63BD2C0BB0B4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357126" y="2904026"/>
            <a:ext cx="241388" cy="24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89 Imagen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1C7AEEDB-5091-4D2F-8A69-3519239875EF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343751" y="5490081"/>
            <a:ext cx="241388" cy="24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91 Imagen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E531A4C8-60F5-446E-BBE1-D62F850E62F5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373094" y="4110827"/>
            <a:ext cx="241388" cy="24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112 Imagen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431B157B-6D41-42B1-9E48-0E1020DF7AE0}"/>
              </a:ext>
            </a:extLst>
          </p:cNvPr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350148" y="5186653"/>
            <a:ext cx="239271" cy="21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87 Imagen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9A768F75-061A-4004-913B-7B05E47D9E5B}"/>
              </a:ext>
            </a:extLst>
          </p:cNvPr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346107" y="2535274"/>
            <a:ext cx="241388" cy="24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83 Imagen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33958943-608B-4589-9AF2-71941C9A4795}"/>
              </a:ext>
            </a:extLst>
          </p:cNvPr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338842" y="5821508"/>
            <a:ext cx="254093" cy="254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522986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SEFIN">
      <a:dk1>
        <a:srgbClr val="3E3E3E"/>
      </a:dk1>
      <a:lt1>
        <a:sysClr val="window" lastClr="FFFFFF"/>
      </a:lt1>
      <a:dk2>
        <a:srgbClr val="BABABA"/>
      </a:dk2>
      <a:lt2>
        <a:srgbClr val="EEECE1"/>
      </a:lt2>
      <a:accent1>
        <a:srgbClr val="D60071"/>
      </a:accent1>
      <a:accent2>
        <a:srgbClr val="00A097"/>
      </a:accent2>
      <a:accent3>
        <a:srgbClr val="8CC026"/>
      </a:accent3>
      <a:accent4>
        <a:srgbClr val="622779"/>
      </a:accent4>
      <a:accent5>
        <a:srgbClr val="FBAF2B"/>
      </a:accent5>
      <a:accent6>
        <a:srgbClr val="ED1C24"/>
      </a:accent6>
      <a:hlink>
        <a:srgbClr val="6666FF"/>
      </a:hlink>
      <a:folHlink>
        <a:srgbClr val="CC66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1175</TotalTime>
  <Words>161</Words>
  <Application>Microsoft Office PowerPoint</Application>
  <PresentationFormat>Presentación en pantalla (4:3)</PresentationFormat>
  <Paragraphs>91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de Office</vt:lpstr>
      <vt:lpstr>ORIENTACIÓN DE LA INVERSIÓN PÚBLICA AUTORIZADA</vt:lpstr>
      <vt:lpstr>ORIENTACIÓN DE LA INVERSIÓN PÚBLICA AUTORIZADA</vt:lpstr>
      <vt:lpstr>ORIENTACIÓN DE LA INVERSIÓN PÚBLICA AUTORIZADA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SF Oaxaca</dc:creator>
  <cp:lastModifiedBy>ivan-pc</cp:lastModifiedBy>
  <cp:revision>71</cp:revision>
  <dcterms:created xsi:type="dcterms:W3CDTF">2016-12-21T19:03:03Z</dcterms:created>
  <dcterms:modified xsi:type="dcterms:W3CDTF">2021-10-19T13:01:48Z</dcterms:modified>
</cp:coreProperties>
</file>